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5" r:id="rId9"/>
    <p:sldId id="262" r:id="rId10"/>
    <p:sldId id="267" r:id="rId1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5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1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6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7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013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273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864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4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106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807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549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226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730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988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006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98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1097280" rtl="0" eaLnBrk="1" latinLnBrk="1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1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6884675" y="2232207"/>
            <a:ext cx="634746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561"/>
              </a:lnSpc>
            </a:pPr>
            <a:r>
              <a:rPr lang="ko-KR" altLang="en-US" sz="5249" dirty="0" err="1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호그와트의</a:t>
            </a:r>
            <a:r>
              <a:rPr lang="ko-KR" alt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망령들</a:t>
            </a:r>
            <a:endParaRPr lang="en-US" sz="5249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710A69-9DC5-8EE4-0071-7A9494E9E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F200EB-08C4-638F-2C7A-0496EF0E6AB3}"/>
              </a:ext>
            </a:extLst>
          </p:cNvPr>
          <p:cNvSpPr txBox="1"/>
          <p:nvPr/>
        </p:nvSpPr>
        <p:spPr>
          <a:xfrm>
            <a:off x="10058404" y="6130801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소프트웨어공학과 </a:t>
            </a:r>
            <a:r>
              <a:rPr lang="en-US" altLang="ko-KR" dirty="0">
                <a:solidFill>
                  <a:schemeClr val="bg1"/>
                </a:solidFill>
              </a:rPr>
              <a:t>205866 </a:t>
            </a:r>
            <a:r>
              <a:rPr lang="ko-KR" altLang="en-US" dirty="0">
                <a:solidFill>
                  <a:schemeClr val="bg1"/>
                </a:solidFill>
              </a:rPr>
              <a:t>박유진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6"/>
            <a:ext cx="14630400" cy="8229594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5715000" y="670681"/>
            <a:ext cx="320040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ko-KR" altLang="en-US" sz="306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사용 예정 </a:t>
            </a:r>
            <a:r>
              <a:rPr lang="ko-KR" altLang="en-US" sz="3063" dirty="0" err="1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에셋</a:t>
            </a:r>
            <a:endParaRPr lang="en-US" sz="3063" dirty="0"/>
          </a:p>
        </p:txBody>
      </p:sp>
      <p:sp>
        <p:nvSpPr>
          <p:cNvPr id="6" name="Text 3"/>
          <p:cNvSpPr/>
          <p:nvPr/>
        </p:nvSpPr>
        <p:spPr>
          <a:xfrm>
            <a:off x="4294098" y="3866541"/>
            <a:ext cx="1086200" cy="2467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5"/>
              </a:lnSpc>
            </a:pPr>
            <a:r>
              <a:rPr lang="en-US" sz="1531" dirty="0">
                <a:solidFill>
                  <a:srgbClr val="6EB9FC"/>
                </a:solidFill>
                <a:latin typeface="Lora" pitchFamily="34" charset="0"/>
              </a:rPr>
              <a:t>Animations</a:t>
            </a:r>
            <a:endParaRPr lang="en-US" sz="1531" dirty="0"/>
          </a:p>
        </p:txBody>
      </p:sp>
      <p:sp>
        <p:nvSpPr>
          <p:cNvPr id="9" name="Text 5"/>
          <p:cNvSpPr/>
          <p:nvPr/>
        </p:nvSpPr>
        <p:spPr>
          <a:xfrm>
            <a:off x="6810337" y="6735386"/>
            <a:ext cx="58573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5"/>
              </a:lnSpc>
            </a:pPr>
            <a:r>
              <a:rPr lang="en-US" sz="153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Monsters</a:t>
            </a:r>
          </a:p>
        </p:txBody>
      </p:sp>
      <p:sp>
        <p:nvSpPr>
          <p:cNvPr id="12" name="Text 7"/>
          <p:cNvSpPr/>
          <p:nvPr/>
        </p:nvSpPr>
        <p:spPr>
          <a:xfrm>
            <a:off x="8666167" y="387027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5"/>
              </a:lnSpc>
            </a:pPr>
            <a:r>
              <a:rPr lang="en-US" sz="153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UI</a:t>
            </a:r>
            <a:endParaRPr lang="en-US" sz="153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E4CB2B-AED6-1951-A97E-C13B15CA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35" y="4414335"/>
            <a:ext cx="3923598" cy="2207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95C3D7-FC5A-DDD3-647C-AC46D05A0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02" b="13210"/>
          <a:stretch/>
        </p:blipFill>
        <p:spPr>
          <a:xfrm>
            <a:off x="7479459" y="1531476"/>
            <a:ext cx="3924249" cy="2207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583374-4576-2125-58F5-55F7F56D62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61"/>
          <a:stretch/>
        </p:blipFill>
        <p:spPr>
          <a:xfrm>
            <a:off x="2881015" y="1531478"/>
            <a:ext cx="3917982" cy="22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15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348389" y="1826659"/>
            <a:ext cx="6096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ko-KR" altLang="en-US" sz="437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게임 테마와 스토리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348394" y="3076461"/>
            <a:ext cx="266628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1"/>
              </a:lnSpc>
            </a:pPr>
            <a:r>
              <a:rPr lang="ko-KR" alt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게임 테마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348389" y="3715107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해리포터 세계관 중심</a:t>
            </a:r>
            <a:endParaRPr lang="en-US" altLang="ko-KR" sz="175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799"/>
              </a:lnSpc>
            </a:pP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MMORPG</a:t>
            </a:r>
            <a:endParaRPr lang="en-US" sz="1751" dirty="0"/>
          </a:p>
        </p:txBody>
      </p:sp>
      <p:sp>
        <p:nvSpPr>
          <p:cNvPr id="7" name="Text 5"/>
          <p:cNvSpPr/>
          <p:nvPr/>
        </p:nvSpPr>
        <p:spPr>
          <a:xfrm>
            <a:off x="5847402" y="3076461"/>
            <a:ext cx="266628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1"/>
              </a:lnSpc>
            </a:pPr>
            <a:r>
              <a:rPr lang="ko-KR" alt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스토리 개요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847399" y="3715109"/>
            <a:ext cx="29494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해리포터 원작 기반</a:t>
            </a:r>
            <a:endParaRPr lang="en-US" altLang="ko-KR" sz="175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799"/>
              </a:lnSpc>
            </a:pP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다양한 종족들과 세계관을 확장</a:t>
            </a:r>
            <a:endParaRPr lang="en-US" altLang="ko-KR" sz="175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799"/>
              </a:lnSpc>
            </a:pP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상상을 바탕으로 한 스토리가 포함되어 있습니다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  <a:endParaRPr lang="en-US" sz="1751" dirty="0"/>
          </a:p>
        </p:txBody>
      </p:sp>
      <p:sp>
        <p:nvSpPr>
          <p:cNvPr id="9" name="Text 7"/>
          <p:cNvSpPr/>
          <p:nvPr/>
        </p:nvSpPr>
        <p:spPr>
          <a:xfrm>
            <a:off x="9346410" y="3076461"/>
            <a:ext cx="266628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1"/>
              </a:lnSpc>
            </a:pPr>
            <a:r>
              <a:rPr lang="ko-KR" alt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대상자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346407" y="3715113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해리포터 소설이나 영화의 세계관을 좋아하는 사람</a:t>
            </a:r>
            <a:endParaRPr lang="en-US" altLang="ko-KR" sz="175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799"/>
              </a:lnSpc>
            </a:pP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자유롭고 자동시스템이 없는 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MMORPG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를 좋아하는 사람들을 위한 게임입니다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2856191" y="549952"/>
            <a:ext cx="4587240" cy="6234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908"/>
              </a:lnSpc>
            </a:pPr>
            <a:r>
              <a:rPr lang="ko-KR" altLang="en-US" sz="392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게임 플레이 요소</a:t>
            </a:r>
            <a:endParaRPr lang="en-US" sz="3927" dirty="0"/>
          </a:p>
        </p:txBody>
      </p:sp>
      <p:sp>
        <p:nvSpPr>
          <p:cNvPr id="5" name="Shape 3"/>
          <p:cNvSpPr/>
          <p:nvPr/>
        </p:nvSpPr>
        <p:spPr>
          <a:xfrm>
            <a:off x="2856192" y="1727956"/>
            <a:ext cx="448747" cy="448747"/>
          </a:xfrm>
          <a:prstGeom prst="roundRect">
            <a:avLst>
              <a:gd name="adj" fmla="val 13336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3027164" y="1765346"/>
            <a:ext cx="106680" cy="373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45"/>
              </a:lnSpc>
            </a:pPr>
            <a:r>
              <a:rPr lang="en-US" sz="235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6" dirty="0"/>
          </a:p>
        </p:txBody>
      </p:sp>
      <p:sp>
        <p:nvSpPr>
          <p:cNvPr id="7" name="Text 5"/>
          <p:cNvSpPr/>
          <p:nvPr/>
        </p:nvSpPr>
        <p:spPr>
          <a:xfrm>
            <a:off x="3504369" y="1796536"/>
            <a:ext cx="3711059" cy="623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55"/>
              </a:lnSpc>
            </a:pPr>
            <a:r>
              <a:rPr lang="ko-KR" altLang="en-US" sz="196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캐릭터 생성 및 육성</a:t>
            </a:r>
            <a:endParaRPr lang="en-US" sz="1963" dirty="0"/>
          </a:p>
        </p:txBody>
      </p:sp>
      <p:sp>
        <p:nvSpPr>
          <p:cNvPr id="8" name="Text 6"/>
          <p:cNvSpPr/>
          <p:nvPr/>
        </p:nvSpPr>
        <p:spPr>
          <a:xfrm>
            <a:off x="3504371" y="2307554"/>
            <a:ext cx="4047172" cy="957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13"/>
              </a:lnSpc>
            </a:pP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자신만의 마법사 캐릭터 생성</a:t>
            </a:r>
            <a:endParaRPr lang="en-US" altLang="ko-KR" sz="157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513"/>
              </a:lnSpc>
            </a:pP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</a:rPr>
              <a:t>외모</a:t>
            </a:r>
            <a:r>
              <a:rPr lang="en-US" altLang="ko-KR" sz="1571" dirty="0">
                <a:solidFill>
                  <a:srgbClr val="D6E5EF"/>
                </a:solidFill>
                <a:latin typeface="Source Sans Pro" pitchFamily="34" charset="0"/>
              </a:rPr>
              <a:t>, </a:t>
            </a: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</a:rPr>
              <a:t>이름</a:t>
            </a:r>
            <a:r>
              <a:rPr lang="en-US" altLang="ko-KR" sz="1571" dirty="0">
                <a:solidFill>
                  <a:srgbClr val="D6E5EF"/>
                </a:solidFill>
                <a:latin typeface="Source Sans Pro" pitchFamily="34" charset="0"/>
              </a:rPr>
              <a:t>, </a:t>
            </a: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</a:rPr>
              <a:t>기숙사</a:t>
            </a:r>
            <a:r>
              <a:rPr lang="en-US" altLang="ko-KR" sz="1571" dirty="0">
                <a:solidFill>
                  <a:srgbClr val="D6E5EF"/>
                </a:solidFill>
                <a:latin typeface="Source Sans Pro" pitchFamily="34" charset="0"/>
              </a:rPr>
              <a:t>, </a:t>
            </a: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</a:rPr>
              <a:t>펫 등 선택</a:t>
            </a:r>
            <a:endParaRPr lang="en-US" altLang="ko-KR" sz="1571" dirty="0">
              <a:solidFill>
                <a:srgbClr val="D6E5EF"/>
              </a:solidFill>
              <a:latin typeface="Source Sans Pro" pitchFamily="34" charset="0"/>
            </a:endParaRPr>
          </a:p>
          <a:p>
            <a:pPr>
              <a:lnSpc>
                <a:spcPts val="2513"/>
              </a:lnSpc>
            </a:pP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</a:rPr>
              <a:t>소환</a:t>
            </a:r>
            <a:r>
              <a:rPr lang="en-US" altLang="ko-KR" sz="1571" dirty="0">
                <a:solidFill>
                  <a:srgbClr val="D6E5EF"/>
                </a:solidFill>
                <a:latin typeface="Source Sans Pro" pitchFamily="34" charset="0"/>
              </a:rPr>
              <a:t>, </a:t>
            </a: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</a:rPr>
              <a:t>원거리</a:t>
            </a:r>
            <a:r>
              <a:rPr lang="en-US" altLang="ko-KR" sz="1571" dirty="0">
                <a:solidFill>
                  <a:srgbClr val="D6E5EF"/>
                </a:solidFill>
                <a:latin typeface="Source Sans Pro" pitchFamily="34" charset="0"/>
              </a:rPr>
              <a:t>, </a:t>
            </a: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</a:rPr>
              <a:t>힐</a:t>
            </a:r>
            <a:r>
              <a:rPr lang="en-US" altLang="ko-KR" sz="1571" dirty="0">
                <a:solidFill>
                  <a:srgbClr val="D6E5EF"/>
                </a:solidFill>
                <a:latin typeface="Source Sans Pro" pitchFamily="34" charset="0"/>
              </a:rPr>
              <a:t>, </a:t>
            </a: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</a:rPr>
              <a:t>버프</a:t>
            </a:r>
            <a:r>
              <a:rPr lang="en-US" altLang="ko-KR" sz="1571" dirty="0">
                <a:solidFill>
                  <a:srgbClr val="D6E5EF"/>
                </a:solidFill>
                <a:latin typeface="Source Sans Pro" pitchFamily="34" charset="0"/>
              </a:rPr>
              <a:t>,  </a:t>
            </a: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</a:rPr>
              <a:t>방어 등 선택</a:t>
            </a:r>
            <a:endParaRPr lang="en-US" altLang="ko-KR" sz="1571" dirty="0">
              <a:solidFill>
                <a:srgbClr val="D6E5EF"/>
              </a:solidFill>
              <a:latin typeface="Source Sans Pro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14857" y="1727956"/>
            <a:ext cx="448747" cy="448747"/>
          </a:xfrm>
          <a:prstGeom prst="roundRect">
            <a:avLst>
              <a:gd name="adj" fmla="val 13336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7559163" y="1765346"/>
            <a:ext cx="160020" cy="373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45"/>
              </a:lnSpc>
            </a:pPr>
            <a:r>
              <a:rPr lang="en-US" sz="235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6" dirty="0"/>
          </a:p>
        </p:txBody>
      </p:sp>
      <p:sp>
        <p:nvSpPr>
          <p:cNvPr id="11" name="Text 9"/>
          <p:cNvSpPr/>
          <p:nvPr/>
        </p:nvSpPr>
        <p:spPr>
          <a:xfrm>
            <a:off x="8063032" y="1796536"/>
            <a:ext cx="1994773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55"/>
              </a:lnSpc>
            </a:pPr>
            <a:r>
              <a:rPr lang="ko-KR" altLang="en-US" sz="196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스킬 시스템</a:t>
            </a:r>
            <a:endParaRPr lang="en-US" sz="1963" dirty="0"/>
          </a:p>
        </p:txBody>
      </p:sp>
      <p:sp>
        <p:nvSpPr>
          <p:cNvPr id="12" name="Text 10"/>
          <p:cNvSpPr/>
          <p:nvPr/>
        </p:nvSpPr>
        <p:spPr>
          <a:xfrm>
            <a:off x="8063033" y="2307555"/>
            <a:ext cx="3711059" cy="957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13"/>
              </a:lnSpc>
            </a:pP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다양한 스킬 플레이 도중 획득 가능</a:t>
            </a:r>
            <a:endParaRPr lang="en-US" altLang="ko-KR" sz="157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513"/>
              </a:lnSpc>
            </a:pP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원하는 스킬 선택하여 사용</a:t>
            </a:r>
            <a:endParaRPr lang="en-US" altLang="ko-KR" sz="157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856192" y="3626769"/>
            <a:ext cx="448747" cy="448747"/>
          </a:xfrm>
          <a:prstGeom prst="roundRect">
            <a:avLst>
              <a:gd name="adj" fmla="val 13336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2996684" y="3664159"/>
            <a:ext cx="167640" cy="373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45"/>
              </a:lnSpc>
            </a:pPr>
            <a:r>
              <a:rPr lang="en-US" sz="235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6" dirty="0"/>
          </a:p>
        </p:txBody>
      </p:sp>
      <p:sp>
        <p:nvSpPr>
          <p:cNvPr id="15" name="Text 13"/>
          <p:cNvSpPr/>
          <p:nvPr/>
        </p:nvSpPr>
        <p:spPr>
          <a:xfrm>
            <a:off x="3504368" y="3695349"/>
            <a:ext cx="1994773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55"/>
              </a:lnSpc>
            </a:pPr>
            <a:r>
              <a:rPr lang="ko-KR" altLang="en-US" sz="196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기숙사 활동</a:t>
            </a:r>
            <a:endParaRPr lang="en-US" sz="1963" dirty="0"/>
          </a:p>
        </p:txBody>
      </p:sp>
      <p:sp>
        <p:nvSpPr>
          <p:cNvPr id="16" name="Text 14"/>
          <p:cNvSpPr/>
          <p:nvPr/>
        </p:nvSpPr>
        <p:spPr>
          <a:xfrm>
            <a:off x="3504369" y="4206370"/>
            <a:ext cx="3711059" cy="957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13"/>
              </a:lnSpc>
            </a:pP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기숙사 내부에 꾸밀 수 있는 본인만의 공간</a:t>
            </a:r>
            <a:endParaRPr lang="en-US" altLang="ko-KR" sz="157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513"/>
              </a:lnSpc>
            </a:pP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기숙사 마다 다른 미션과 도전과제</a:t>
            </a:r>
            <a:endParaRPr lang="en-US" altLang="ko-KR" sz="157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14857" y="3626769"/>
            <a:ext cx="448747" cy="448747"/>
          </a:xfrm>
          <a:prstGeom prst="roundRect">
            <a:avLst>
              <a:gd name="adj" fmla="val 13336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7559163" y="3664159"/>
            <a:ext cx="160020" cy="373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45"/>
              </a:lnSpc>
            </a:pPr>
            <a:r>
              <a:rPr lang="en-US" sz="235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56" dirty="0"/>
          </a:p>
        </p:txBody>
      </p:sp>
      <p:sp>
        <p:nvSpPr>
          <p:cNvPr id="19" name="Text 17"/>
          <p:cNvSpPr/>
          <p:nvPr/>
        </p:nvSpPr>
        <p:spPr>
          <a:xfrm>
            <a:off x="8063035" y="3695349"/>
            <a:ext cx="2171700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55"/>
              </a:lnSpc>
            </a:pPr>
            <a:r>
              <a:rPr lang="ko-KR" altLang="en-US" sz="196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퀘스트와 이벤트</a:t>
            </a:r>
            <a:endParaRPr lang="en-US" sz="1963" dirty="0"/>
          </a:p>
        </p:txBody>
      </p:sp>
      <p:sp>
        <p:nvSpPr>
          <p:cNvPr id="20" name="Text 18"/>
          <p:cNvSpPr/>
          <p:nvPr/>
        </p:nvSpPr>
        <p:spPr>
          <a:xfrm>
            <a:off x="8063033" y="4206370"/>
            <a:ext cx="3711059" cy="957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13"/>
              </a:lnSpc>
            </a:pP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호그와트 내외에서 다양한 퀘스트를 수행하고</a:t>
            </a:r>
            <a:r>
              <a:rPr lang="en-US" altLang="ko-KR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이벤트에 참여</a:t>
            </a:r>
            <a:endParaRPr lang="en-US" sz="1571" dirty="0"/>
          </a:p>
        </p:txBody>
      </p:sp>
      <p:sp>
        <p:nvSpPr>
          <p:cNvPr id="21" name="Shape 19"/>
          <p:cNvSpPr/>
          <p:nvPr/>
        </p:nvSpPr>
        <p:spPr>
          <a:xfrm>
            <a:off x="2856192" y="5518793"/>
            <a:ext cx="448747" cy="448747"/>
          </a:xfrm>
          <a:prstGeom prst="roundRect">
            <a:avLst>
              <a:gd name="adj" fmla="val 13336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20"/>
          <p:cNvSpPr/>
          <p:nvPr/>
        </p:nvSpPr>
        <p:spPr>
          <a:xfrm>
            <a:off x="3000499" y="5556182"/>
            <a:ext cx="160020" cy="373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45"/>
              </a:lnSpc>
            </a:pPr>
            <a:r>
              <a:rPr lang="en-US" sz="235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356" dirty="0"/>
          </a:p>
        </p:txBody>
      </p:sp>
      <p:sp>
        <p:nvSpPr>
          <p:cNvPr id="23" name="Text 21"/>
          <p:cNvSpPr/>
          <p:nvPr/>
        </p:nvSpPr>
        <p:spPr>
          <a:xfrm>
            <a:off x="3504368" y="5587373"/>
            <a:ext cx="1994773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55"/>
              </a:lnSpc>
            </a:pPr>
            <a:r>
              <a:rPr lang="ko-KR" altLang="en-US" sz="196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멀티플레이</a:t>
            </a:r>
            <a:endParaRPr lang="en-US" sz="1963" dirty="0"/>
          </a:p>
        </p:txBody>
      </p:sp>
      <p:sp>
        <p:nvSpPr>
          <p:cNvPr id="24" name="Text 22"/>
          <p:cNvSpPr/>
          <p:nvPr/>
        </p:nvSpPr>
        <p:spPr>
          <a:xfrm>
            <a:off x="3504369" y="6098393"/>
            <a:ext cx="3711059" cy="957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13"/>
              </a:lnSpc>
            </a:pP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다른 플레이어와 협동하여 퀘스트를 깨거나 던전</a:t>
            </a:r>
            <a:r>
              <a:rPr lang="en-US" altLang="ko-KR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레이드 등 참여</a:t>
            </a:r>
            <a:endParaRPr lang="en-US" sz="1571" dirty="0"/>
          </a:p>
        </p:txBody>
      </p:sp>
      <p:sp>
        <p:nvSpPr>
          <p:cNvPr id="25" name="Shape 23"/>
          <p:cNvSpPr/>
          <p:nvPr/>
        </p:nvSpPr>
        <p:spPr>
          <a:xfrm>
            <a:off x="7414857" y="5518793"/>
            <a:ext cx="448747" cy="448747"/>
          </a:xfrm>
          <a:prstGeom prst="roundRect">
            <a:avLst>
              <a:gd name="adj" fmla="val 13336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24"/>
          <p:cNvSpPr/>
          <p:nvPr/>
        </p:nvSpPr>
        <p:spPr>
          <a:xfrm>
            <a:off x="7551543" y="5556182"/>
            <a:ext cx="175260" cy="373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945"/>
              </a:lnSpc>
            </a:pPr>
            <a:r>
              <a:rPr lang="en-US" sz="235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2356" dirty="0"/>
          </a:p>
        </p:txBody>
      </p:sp>
      <p:sp>
        <p:nvSpPr>
          <p:cNvPr id="27" name="Text 25"/>
          <p:cNvSpPr/>
          <p:nvPr/>
        </p:nvSpPr>
        <p:spPr>
          <a:xfrm>
            <a:off x="8063032" y="5587373"/>
            <a:ext cx="2194560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55"/>
              </a:lnSpc>
            </a:pPr>
            <a:r>
              <a:rPr lang="ko-KR" altLang="en-US" sz="196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게임 내 재화</a:t>
            </a:r>
            <a:endParaRPr lang="en-US" sz="1963" dirty="0"/>
          </a:p>
        </p:txBody>
      </p:sp>
      <p:sp>
        <p:nvSpPr>
          <p:cNvPr id="28" name="Text 26"/>
          <p:cNvSpPr/>
          <p:nvPr/>
        </p:nvSpPr>
        <p:spPr>
          <a:xfrm>
            <a:off x="8063033" y="6098391"/>
            <a:ext cx="3711059" cy="1276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13"/>
              </a:lnSpc>
            </a:pPr>
            <a:r>
              <a:rPr lang="ko-KR" altLang="en-US" sz="15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금화를 통해 다른 플레이어들과 거래하거나 게임 내의 상점을 이용</a:t>
            </a:r>
            <a:endParaRPr lang="en-US" altLang="ko-KR" sz="157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513"/>
              </a:lnSpc>
            </a:pPr>
            <a:endParaRPr lang="en-US" sz="157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348394" y="108537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ko-KR" altLang="en-US" sz="437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게임 설계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816634" y="3003469"/>
            <a:ext cx="207680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81"/>
              </a:lnSpc>
            </a:pPr>
            <a:r>
              <a:rPr lang="ko-KR" alt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게임 세계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348389" y="3830391"/>
            <a:ext cx="2965976" cy="12705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소설이나 영화에서 묘사되지 않았던 지역들도 구현</a:t>
            </a:r>
            <a:endParaRPr lang="en-US" sz="1751" dirty="0"/>
          </a:p>
        </p:txBody>
      </p:sp>
      <p:sp>
        <p:nvSpPr>
          <p:cNvPr id="7" name="Text 5"/>
          <p:cNvSpPr/>
          <p:nvPr/>
        </p:nvSpPr>
        <p:spPr>
          <a:xfrm>
            <a:off x="6142474" y="2981709"/>
            <a:ext cx="2340412" cy="638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281"/>
              </a:lnSpc>
            </a:pPr>
            <a:r>
              <a:rPr lang="ko-KR" alt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캐릭터 디자인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890425" y="3809239"/>
            <a:ext cx="2844511" cy="12705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다양한 옷과 악세서리 제공</a:t>
            </a:r>
            <a:endParaRPr lang="en-US" altLang="ko-KR" sz="175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799"/>
              </a:lnSpc>
            </a:pP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다양한 지역과 시대 컨셉의 캐릭터들</a:t>
            </a:r>
            <a:endParaRPr lang="en-US" altLang="ko-KR" sz="175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36970" y="2975723"/>
            <a:ext cx="2076807" cy="559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281"/>
              </a:lnSpc>
            </a:pPr>
            <a:r>
              <a:rPr lang="ko-KR" alt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그래픽 효과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310985" y="3832245"/>
            <a:ext cx="337589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화려한 스킬 이펙트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캐릭터 모션을 통한 </a:t>
            </a:r>
            <a:r>
              <a:rPr lang="ko-KR" altLang="en-US" sz="1751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타격감</a:t>
            </a:r>
            <a:endParaRPr lang="en-US" sz="17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2348394" y="79689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ko-KR" altLang="en-US" sz="437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게임 설계 </a:t>
            </a:r>
            <a:r>
              <a:rPr lang="en-US" altLang="ko-KR" sz="437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– UI</a:t>
            </a:r>
            <a:endParaRPr lang="en-US" sz="4375" dirty="0"/>
          </a:p>
        </p:txBody>
      </p:sp>
      <p:pic>
        <p:nvPicPr>
          <p:cNvPr id="11" name="그림 10" descr="텍스트, 나무, 스크린샷, 육상 차량이(가) 표시된 사진&#10;&#10;자동 생성된 설명">
            <a:extLst>
              <a:ext uri="{FF2B5EF4-FFF2-40B4-BE49-F238E27FC236}">
                <a16:creationId xmlns:a16="http://schemas.microsoft.com/office/drawing/2014/main" id="{A42DF5D9-C722-FE77-7A97-82B2CAFE12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81" y="2288157"/>
            <a:ext cx="5151563" cy="440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 descr="텍스트, PC 게임, 비디오 게임 소프트웨어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DD275D77-C3B2-496C-4590-867859E47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034" y="2288161"/>
            <a:ext cx="7834545" cy="440292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D0D5B9-2C02-DA29-6390-B14F3169982B}"/>
              </a:ext>
            </a:extLst>
          </p:cNvPr>
          <p:cNvSpPr txBox="1"/>
          <p:nvPr/>
        </p:nvSpPr>
        <p:spPr>
          <a:xfrm>
            <a:off x="2972569" y="66910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검은사막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9FDB33-7C85-DF02-FA12-A82324C4B4B1}"/>
              </a:ext>
            </a:extLst>
          </p:cNvPr>
          <p:cNvSpPr txBox="1"/>
          <p:nvPr/>
        </p:nvSpPr>
        <p:spPr>
          <a:xfrm>
            <a:off x="9634887" y="66910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로스트아크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389470" y="607337"/>
            <a:ext cx="8237220" cy="688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23"/>
              </a:lnSpc>
            </a:pPr>
            <a:r>
              <a:rPr lang="ko-KR" altLang="en-US" sz="433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개발 계획과 일정</a:t>
            </a:r>
            <a:endParaRPr lang="en-US" sz="4337" dirty="0"/>
          </a:p>
        </p:txBody>
      </p:sp>
      <p:sp>
        <p:nvSpPr>
          <p:cNvPr id="6" name="Shape 4"/>
          <p:cNvSpPr/>
          <p:nvPr/>
        </p:nvSpPr>
        <p:spPr>
          <a:xfrm>
            <a:off x="7301514" y="2336959"/>
            <a:ext cx="27503" cy="5285184"/>
          </a:xfrm>
          <a:prstGeom prst="rect">
            <a:avLst/>
          </a:prstGeom>
          <a:solidFill>
            <a:srgbClr val="6EB9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7563088" y="2743146"/>
            <a:ext cx="771168" cy="27503"/>
          </a:xfrm>
          <a:prstGeom prst="rect">
            <a:avLst/>
          </a:prstGeom>
          <a:solidFill>
            <a:srgbClr val="6EB9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7067312" y="2509123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7"/>
          <p:cNvSpPr/>
          <p:nvPr/>
        </p:nvSpPr>
        <p:spPr>
          <a:xfrm>
            <a:off x="7254240" y="2550440"/>
            <a:ext cx="12192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53"/>
              </a:lnSpc>
            </a:pPr>
            <a:r>
              <a:rPr lang="en-US" sz="260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8"/>
          <p:cNvSpPr/>
          <p:nvPr/>
        </p:nvSpPr>
        <p:spPr>
          <a:xfrm>
            <a:off x="8527137" y="2557229"/>
            <a:ext cx="355092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11"/>
              </a:lnSpc>
            </a:pPr>
            <a:r>
              <a:rPr lang="ko-KR" altLang="en-US" sz="216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캐릭터 구현</a:t>
            </a:r>
            <a:endParaRPr lang="en-US" sz="2169" dirty="0"/>
          </a:p>
        </p:txBody>
      </p:sp>
      <p:sp>
        <p:nvSpPr>
          <p:cNvPr id="11" name="Text 9"/>
          <p:cNvSpPr/>
          <p:nvPr/>
        </p:nvSpPr>
        <p:spPr>
          <a:xfrm>
            <a:off x="8527142" y="3121819"/>
            <a:ext cx="3713799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6"/>
              </a:lnSpc>
            </a:pPr>
            <a:r>
              <a:rPr lang="ko-KR" altLang="en-US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캐릭터 이동</a:t>
            </a:r>
            <a:r>
              <a:rPr lang="en-US" altLang="ko-KR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카메라 이동</a:t>
            </a:r>
            <a:r>
              <a:rPr lang="en-US" altLang="ko-KR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애니메이션</a:t>
            </a:r>
            <a:r>
              <a:rPr lang="en-US" altLang="ko-KR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스킬</a:t>
            </a:r>
            <a:r>
              <a:rPr lang="en-US" altLang="ko-KR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체력 구현</a:t>
            </a:r>
            <a:endParaRPr lang="en-US" sz="1735" dirty="0"/>
          </a:p>
        </p:txBody>
      </p:sp>
      <p:sp>
        <p:nvSpPr>
          <p:cNvPr id="12" name="Shape 10"/>
          <p:cNvSpPr/>
          <p:nvPr/>
        </p:nvSpPr>
        <p:spPr>
          <a:xfrm>
            <a:off x="6296144" y="3844831"/>
            <a:ext cx="771168" cy="27503"/>
          </a:xfrm>
          <a:prstGeom prst="rect">
            <a:avLst/>
          </a:prstGeom>
          <a:solidFill>
            <a:srgbClr val="6EB9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7067312" y="3610808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7227575" y="3652125"/>
            <a:ext cx="17526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53"/>
              </a:lnSpc>
            </a:pPr>
            <a:r>
              <a:rPr lang="en-US" sz="260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3"/>
          <p:cNvSpPr/>
          <p:nvPr/>
        </p:nvSpPr>
        <p:spPr>
          <a:xfrm>
            <a:off x="3146703" y="3658916"/>
            <a:ext cx="295656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711"/>
              </a:lnSpc>
            </a:pPr>
            <a:r>
              <a:rPr lang="ko-KR" altLang="en-US" sz="216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게임 </a:t>
            </a:r>
            <a:r>
              <a:rPr lang="en-US" altLang="ko-KR" sz="216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UI</a:t>
            </a:r>
            <a:endParaRPr lang="en-US" sz="2169" dirty="0"/>
          </a:p>
        </p:txBody>
      </p:sp>
      <p:sp>
        <p:nvSpPr>
          <p:cNvPr id="16" name="Text 14"/>
          <p:cNvSpPr/>
          <p:nvPr/>
        </p:nvSpPr>
        <p:spPr>
          <a:xfrm>
            <a:off x="2389470" y="4223504"/>
            <a:ext cx="3713799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76"/>
              </a:lnSpc>
            </a:pPr>
            <a:endParaRPr lang="en-US" sz="1735" dirty="0"/>
          </a:p>
        </p:txBody>
      </p:sp>
      <p:sp>
        <p:nvSpPr>
          <p:cNvPr id="17" name="Shape 15"/>
          <p:cNvSpPr/>
          <p:nvPr/>
        </p:nvSpPr>
        <p:spPr>
          <a:xfrm>
            <a:off x="7563088" y="4836383"/>
            <a:ext cx="771168" cy="27503"/>
          </a:xfrm>
          <a:prstGeom prst="rect">
            <a:avLst/>
          </a:prstGeom>
          <a:solidFill>
            <a:srgbClr val="6EB9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6"/>
          <p:cNvSpPr/>
          <p:nvPr/>
        </p:nvSpPr>
        <p:spPr>
          <a:xfrm>
            <a:off x="7067312" y="4602361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7"/>
          <p:cNvSpPr/>
          <p:nvPr/>
        </p:nvSpPr>
        <p:spPr>
          <a:xfrm>
            <a:off x="7223760" y="4643677"/>
            <a:ext cx="18288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53"/>
              </a:lnSpc>
            </a:pPr>
            <a:r>
              <a:rPr lang="en-US" sz="260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8"/>
          <p:cNvSpPr/>
          <p:nvPr/>
        </p:nvSpPr>
        <p:spPr>
          <a:xfrm>
            <a:off x="8527142" y="4650461"/>
            <a:ext cx="3713799" cy="688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11"/>
              </a:lnSpc>
            </a:pPr>
            <a:r>
              <a:rPr lang="ko-KR" altLang="en-US" sz="216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몬스터 구현</a:t>
            </a:r>
            <a:endParaRPr lang="en-US" sz="2169" dirty="0"/>
          </a:p>
        </p:txBody>
      </p:sp>
      <p:sp>
        <p:nvSpPr>
          <p:cNvPr id="21" name="Text 19"/>
          <p:cNvSpPr/>
          <p:nvPr/>
        </p:nvSpPr>
        <p:spPr>
          <a:xfrm>
            <a:off x="8527142" y="5206841"/>
            <a:ext cx="3713799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6"/>
              </a:lnSpc>
            </a:pPr>
            <a:r>
              <a:rPr lang="ko-KR" altLang="en-US" sz="1735" dirty="0">
                <a:solidFill>
                  <a:schemeClr val="bg1"/>
                </a:solidFill>
              </a:rPr>
              <a:t>이동</a:t>
            </a:r>
            <a:r>
              <a:rPr lang="en-US" altLang="ko-KR" sz="1735" dirty="0">
                <a:solidFill>
                  <a:schemeClr val="bg1"/>
                </a:solidFill>
              </a:rPr>
              <a:t>, </a:t>
            </a:r>
            <a:r>
              <a:rPr lang="ko-KR" altLang="en-US" sz="1735" dirty="0">
                <a:solidFill>
                  <a:schemeClr val="bg1"/>
                </a:solidFill>
              </a:rPr>
              <a:t>애니메이션</a:t>
            </a:r>
            <a:r>
              <a:rPr lang="en-US" altLang="ko-KR" sz="1735" dirty="0">
                <a:solidFill>
                  <a:schemeClr val="bg1"/>
                </a:solidFill>
              </a:rPr>
              <a:t>, </a:t>
            </a:r>
            <a:r>
              <a:rPr lang="ko-KR" altLang="en-US" sz="1735" dirty="0">
                <a:solidFill>
                  <a:schemeClr val="bg1"/>
                </a:solidFill>
              </a:rPr>
              <a:t>공격</a:t>
            </a:r>
            <a:r>
              <a:rPr lang="en-US" altLang="ko-KR" sz="1735" dirty="0">
                <a:solidFill>
                  <a:schemeClr val="bg1"/>
                </a:solidFill>
              </a:rPr>
              <a:t>, </a:t>
            </a:r>
            <a:r>
              <a:rPr lang="ko-KR" altLang="en-US" sz="1735" dirty="0">
                <a:solidFill>
                  <a:schemeClr val="bg1"/>
                </a:solidFill>
              </a:rPr>
              <a:t>사망</a:t>
            </a:r>
            <a:r>
              <a:rPr lang="en-US" altLang="ko-KR" sz="1735" dirty="0">
                <a:solidFill>
                  <a:schemeClr val="bg1"/>
                </a:solidFill>
              </a:rPr>
              <a:t>, </a:t>
            </a:r>
            <a:r>
              <a:rPr lang="ko-KR" altLang="en-US" sz="1735" dirty="0">
                <a:solidFill>
                  <a:schemeClr val="bg1"/>
                </a:solidFill>
              </a:rPr>
              <a:t>아이템 드랍</a:t>
            </a:r>
            <a:r>
              <a:rPr lang="en-US" altLang="ko-KR" sz="1735" dirty="0">
                <a:solidFill>
                  <a:schemeClr val="bg1"/>
                </a:solidFill>
              </a:rPr>
              <a:t>, </a:t>
            </a:r>
            <a:r>
              <a:rPr lang="ko-KR" altLang="en-US" sz="1735" dirty="0">
                <a:solidFill>
                  <a:schemeClr val="bg1"/>
                </a:solidFill>
              </a:rPr>
              <a:t>체력 구현</a:t>
            </a:r>
            <a:endParaRPr lang="en-US" sz="1735" dirty="0">
              <a:solidFill>
                <a:schemeClr val="bg1"/>
              </a:solidFill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96144" y="5973787"/>
            <a:ext cx="771168" cy="27503"/>
          </a:xfrm>
          <a:prstGeom prst="rect">
            <a:avLst/>
          </a:prstGeom>
          <a:solidFill>
            <a:srgbClr val="6EB9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21"/>
          <p:cNvSpPr/>
          <p:nvPr/>
        </p:nvSpPr>
        <p:spPr>
          <a:xfrm>
            <a:off x="7067312" y="5739765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2"/>
          <p:cNvSpPr/>
          <p:nvPr/>
        </p:nvSpPr>
        <p:spPr>
          <a:xfrm>
            <a:off x="7223760" y="5781081"/>
            <a:ext cx="18288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53"/>
              </a:lnSpc>
            </a:pPr>
            <a:r>
              <a:rPr lang="en-US" sz="260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03" dirty="0"/>
          </a:p>
        </p:txBody>
      </p:sp>
      <p:sp>
        <p:nvSpPr>
          <p:cNvPr id="25" name="Text 23"/>
          <p:cNvSpPr/>
          <p:nvPr/>
        </p:nvSpPr>
        <p:spPr>
          <a:xfrm>
            <a:off x="2389470" y="5787865"/>
            <a:ext cx="3713799" cy="688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11"/>
              </a:lnSpc>
            </a:pPr>
            <a:r>
              <a:rPr lang="ko-KR" altLang="en-US" sz="216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서버 </a:t>
            </a:r>
            <a:r>
              <a:rPr lang="en-US" altLang="ko-KR" sz="216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&amp; </a:t>
            </a:r>
            <a:r>
              <a:rPr lang="ko-KR" altLang="en-US" sz="216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인벤토리</a:t>
            </a:r>
            <a:endParaRPr lang="en-US" sz="2169" dirty="0"/>
          </a:p>
        </p:txBody>
      </p:sp>
      <p:sp>
        <p:nvSpPr>
          <p:cNvPr id="26" name="Text 24"/>
          <p:cNvSpPr/>
          <p:nvPr/>
        </p:nvSpPr>
        <p:spPr>
          <a:xfrm>
            <a:off x="2389470" y="6482227"/>
            <a:ext cx="3713799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76"/>
              </a:lnSpc>
            </a:pPr>
            <a:r>
              <a:rPr lang="ko-KR" altLang="en-US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서버</a:t>
            </a:r>
            <a:r>
              <a:rPr lang="en-US" altLang="ko-KR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맵 제작</a:t>
            </a:r>
            <a:r>
              <a:rPr lang="en-US" altLang="ko-KR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인벤토리 구현</a:t>
            </a:r>
            <a:endParaRPr lang="en-US" sz="1735" dirty="0"/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911978F2-5B44-2E88-EEBF-3634A12BDB10}"/>
              </a:ext>
            </a:extLst>
          </p:cNvPr>
          <p:cNvSpPr/>
          <p:nvPr/>
        </p:nvSpPr>
        <p:spPr>
          <a:xfrm>
            <a:off x="3174212" y="4040927"/>
            <a:ext cx="3085505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6"/>
              </a:lnSpc>
            </a:pPr>
            <a:r>
              <a:rPr lang="ko-KR" altLang="en-US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캐릭터 스킬 선택</a:t>
            </a:r>
            <a:r>
              <a:rPr lang="en-US" altLang="ko-KR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아이템창</a:t>
            </a:r>
            <a:r>
              <a:rPr lang="en-US" altLang="ko-KR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HP/MP, </a:t>
            </a:r>
            <a:r>
              <a:rPr lang="ko-KR" altLang="en-US" sz="17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설정 등</a:t>
            </a:r>
            <a:endParaRPr lang="en-US" sz="173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4490805" y="213753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ko-KR" altLang="en-US" sz="437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목표 사항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4490805" y="333875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4679752" y="3380429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5212913" y="3415069"/>
            <a:ext cx="5288280" cy="347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ko-KR" alt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스킬 선택 가능 </a:t>
            </a:r>
            <a:r>
              <a:rPr lang="en-US" altLang="ko-KR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 </a:t>
            </a:r>
            <a:r>
              <a:rPr lang="ko-KR" alt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스킬 </a:t>
            </a:r>
            <a:r>
              <a:rPr lang="en-US" altLang="ko-KR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</a:t>
            </a:r>
            <a:r>
              <a:rPr lang="ko-KR" alt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가지 이상 구현</a:t>
            </a:r>
            <a:r>
              <a:rPr lang="en-US" altLang="ko-KR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)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212918" y="3984428"/>
            <a:ext cx="8584287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원거리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장판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소환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지속 </a:t>
            </a:r>
            <a:r>
              <a:rPr lang="ko-KR" altLang="en-US" sz="1751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대미지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회복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방어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버프 등의 스킬 구현</a:t>
            </a:r>
            <a:endParaRPr lang="en-US" sz="1751" dirty="0"/>
          </a:p>
        </p:txBody>
      </p:sp>
      <p:sp>
        <p:nvSpPr>
          <p:cNvPr id="9" name="Shape 7"/>
          <p:cNvSpPr/>
          <p:nvPr/>
        </p:nvSpPr>
        <p:spPr>
          <a:xfrm>
            <a:off x="4490805" y="473559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4653087" y="4777269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5212918" y="4811912"/>
            <a:ext cx="5920740" cy="347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ko-KR" alt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구현할 씬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5212918" y="538126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대기실 시작 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-&gt;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스킬과 아이템 세팅 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-&gt;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보스 몬스터와의 전투 씬</a:t>
            </a:r>
            <a:endParaRPr lang="en-US" sz="1751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4490805" y="213753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ko-KR" altLang="en-US" sz="437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추가 목표 사항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4490805" y="333875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4679752" y="3380429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5212913" y="3415069"/>
            <a:ext cx="5288280" cy="347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ko-KR" alt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서버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212918" y="3984428"/>
            <a:ext cx="8584287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서버를 연결하여 멀티플레이 레이드 개발</a:t>
            </a:r>
            <a:endParaRPr lang="en-US" sz="1751" dirty="0"/>
          </a:p>
        </p:txBody>
      </p:sp>
      <p:sp>
        <p:nvSpPr>
          <p:cNvPr id="9" name="Shape 7"/>
          <p:cNvSpPr/>
          <p:nvPr/>
        </p:nvSpPr>
        <p:spPr>
          <a:xfrm>
            <a:off x="4490805" y="473559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4653087" y="4777269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5212918" y="4811912"/>
            <a:ext cx="5920740" cy="347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ko-KR" alt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회원 관리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5212918" y="538126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회원가입</a:t>
            </a:r>
            <a:r>
              <a:rPr lang="en-US" altLang="ko-KR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7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로그인 구현</a:t>
            </a:r>
            <a:endParaRPr lang="en-US" sz="1751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6"/>
            <a:ext cx="14630400" cy="8229594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5715000" y="670681"/>
            <a:ext cx="320040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ko-KR" altLang="en-US" sz="306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사용 예정 </a:t>
            </a:r>
            <a:r>
              <a:rPr lang="ko-KR" altLang="en-US" sz="3063" dirty="0" err="1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에셋</a:t>
            </a:r>
            <a:endParaRPr lang="en-US" sz="3063" dirty="0"/>
          </a:p>
        </p:txBody>
      </p:sp>
      <p:sp>
        <p:nvSpPr>
          <p:cNvPr id="6" name="Text 3"/>
          <p:cNvSpPr/>
          <p:nvPr/>
        </p:nvSpPr>
        <p:spPr>
          <a:xfrm>
            <a:off x="4294098" y="3866541"/>
            <a:ext cx="1086200" cy="2467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5"/>
              </a:lnSpc>
            </a:pPr>
            <a:r>
              <a:rPr lang="en-US" sz="153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Characters</a:t>
            </a:r>
            <a:endParaRPr lang="en-US" sz="1531" dirty="0"/>
          </a:p>
        </p:txBody>
      </p:sp>
      <p:sp>
        <p:nvSpPr>
          <p:cNvPr id="9" name="Text 5"/>
          <p:cNvSpPr/>
          <p:nvPr/>
        </p:nvSpPr>
        <p:spPr>
          <a:xfrm>
            <a:off x="4550001" y="6735386"/>
            <a:ext cx="58573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5"/>
              </a:lnSpc>
            </a:pPr>
            <a:r>
              <a:rPr lang="en-US" sz="153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Maps</a:t>
            </a:r>
            <a:endParaRPr lang="en-US" sz="1531" dirty="0"/>
          </a:p>
        </p:txBody>
      </p:sp>
      <p:sp>
        <p:nvSpPr>
          <p:cNvPr id="12" name="Text 7"/>
          <p:cNvSpPr/>
          <p:nvPr/>
        </p:nvSpPr>
        <p:spPr>
          <a:xfrm>
            <a:off x="8666167" y="387027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5"/>
              </a:lnSpc>
            </a:pPr>
            <a:r>
              <a:rPr lang="en-US" sz="153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Skill Effects</a:t>
            </a:r>
            <a:endParaRPr lang="en-US" sz="1531" dirty="0"/>
          </a:p>
        </p:txBody>
      </p:sp>
      <p:sp>
        <p:nvSpPr>
          <p:cNvPr id="15" name="Text 9"/>
          <p:cNvSpPr/>
          <p:nvPr/>
        </p:nvSpPr>
        <p:spPr>
          <a:xfrm>
            <a:off x="9183448" y="6735386"/>
            <a:ext cx="520749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5"/>
              </a:lnSpc>
            </a:pPr>
            <a:r>
              <a:rPr lang="en-US" sz="153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Pets</a:t>
            </a:r>
            <a:endParaRPr lang="en-US" sz="153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DF657DF-4E07-49B5-48BC-09186E01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399" y="1531478"/>
            <a:ext cx="3923598" cy="22070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7F31CF7-B994-5256-A30D-E8829625F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43"/>
          <a:stretch/>
        </p:blipFill>
        <p:spPr>
          <a:xfrm>
            <a:off x="2875399" y="4414335"/>
            <a:ext cx="3923598" cy="220702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28BA81E-AE62-477D-D00F-AE919EE4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935" y="4416487"/>
            <a:ext cx="3919773" cy="220487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17DC117-4124-7790-398B-8A55A1E5EE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714"/>
          <a:stretch/>
        </p:blipFill>
        <p:spPr>
          <a:xfrm>
            <a:off x="7480110" y="1531478"/>
            <a:ext cx="3923598" cy="22070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85</TotalTime>
  <Words>332</Words>
  <Application>Microsoft Office PowerPoint</Application>
  <PresentationFormat>사용자 지정</PresentationFormat>
  <Paragraphs>93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Lora</vt:lpstr>
      <vt:lpstr>Source Sans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박유진</cp:lastModifiedBy>
  <cp:revision>7</cp:revision>
  <dcterms:created xsi:type="dcterms:W3CDTF">2023-10-29T12:38:12Z</dcterms:created>
  <dcterms:modified xsi:type="dcterms:W3CDTF">2023-10-29T14:11:50Z</dcterms:modified>
</cp:coreProperties>
</file>